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5"/>
  </p:notesMasterIdLst>
  <p:sldIdLst>
    <p:sldId id="256" r:id="rId2"/>
    <p:sldId id="308" r:id="rId3"/>
    <p:sldId id="359" r:id="rId4"/>
    <p:sldId id="320" r:id="rId5"/>
    <p:sldId id="389" r:id="rId6"/>
    <p:sldId id="361" r:id="rId7"/>
    <p:sldId id="370" r:id="rId8"/>
    <p:sldId id="371" r:id="rId9"/>
    <p:sldId id="375" r:id="rId10"/>
    <p:sldId id="374" r:id="rId11"/>
    <p:sldId id="366" r:id="rId12"/>
    <p:sldId id="368" r:id="rId13"/>
    <p:sldId id="396" r:id="rId14"/>
    <p:sldId id="401" r:id="rId15"/>
    <p:sldId id="400" r:id="rId16"/>
    <p:sldId id="399" r:id="rId17"/>
    <p:sldId id="397" r:id="rId18"/>
    <p:sldId id="398" r:id="rId19"/>
    <p:sldId id="402" r:id="rId20"/>
    <p:sldId id="405" r:id="rId21"/>
    <p:sldId id="404" r:id="rId22"/>
    <p:sldId id="403" r:id="rId23"/>
    <p:sldId id="378" r:id="rId24"/>
    <p:sldId id="379" r:id="rId25"/>
    <p:sldId id="380" r:id="rId26"/>
    <p:sldId id="384" r:id="rId27"/>
    <p:sldId id="391" r:id="rId28"/>
    <p:sldId id="392" r:id="rId29"/>
    <p:sldId id="372" r:id="rId30"/>
    <p:sldId id="373" r:id="rId31"/>
    <p:sldId id="382" r:id="rId32"/>
    <p:sldId id="393" r:id="rId33"/>
    <p:sldId id="390" r:id="rId3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B8924A"/>
    <a:srgbClr val="4AB192"/>
    <a:srgbClr val="E17F35"/>
    <a:srgbClr val="918DC2"/>
    <a:srgbClr val="FF665E"/>
    <a:srgbClr val="4B61FF"/>
    <a:srgbClr val="49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/>
    <p:restoredTop sz="94674"/>
  </p:normalViewPr>
  <p:slideViewPr>
    <p:cSldViewPr snapToObjects="1">
      <p:cViewPr>
        <p:scale>
          <a:sx n="126" d="100"/>
          <a:sy n="126" d="100"/>
        </p:scale>
        <p:origin x="159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Gas collapsed</a:t>
            </a:r>
            <a:r>
              <a:rPr lang="en-US" baseline="0" dirty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be published</a:t>
            </a:r>
            <a:r>
              <a:rPr lang="en-US" baseline="0" dirty="0"/>
              <a:t> soon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8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ura-astronomy.org/" TargetMode="External"/><Relationship Id="rId4" Type="http://schemas.openxmlformats.org/officeDocument/2006/relationships/hyperlink" Target="http://www.stsci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761758" y="350952"/>
            <a:ext cx="7620483" cy="1102976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3450" dirty="0"/>
              <a:t>Does gas in the IGM care about galaxies?</a:t>
            </a:r>
            <a:endParaRPr lang="en" sz="345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2552941" y="4724400"/>
            <a:ext cx="5829300" cy="127366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800" dirty="0">
                <a:solidFill>
                  <a:srgbClr val="FFFFFF"/>
                </a:solidFill>
              </a:rPr>
              <a:t>David </a:t>
            </a:r>
            <a:r>
              <a:rPr lang="en-US" sz="1800" dirty="0">
                <a:solidFill>
                  <a:srgbClr val="FFFFFF"/>
                </a:solidFill>
              </a:rPr>
              <a:t>M. </a:t>
            </a:r>
            <a:r>
              <a:rPr lang="en" sz="1800" dirty="0">
                <a:solidFill>
                  <a:srgbClr val="FFFFFF"/>
                </a:solidFill>
              </a:rPr>
              <a:t>French</a:t>
            </a:r>
            <a:endParaRPr lang="en-US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Advisor</a:t>
            </a:r>
            <a:r>
              <a:rPr lang="en" sz="1350" dirty="0">
                <a:solidFill>
                  <a:srgbClr val="FFFFFF"/>
                </a:solidFill>
              </a:rPr>
              <a:t>: Bart </a:t>
            </a:r>
            <a:r>
              <a:rPr lang="en" sz="1350" dirty="0" err="1">
                <a:solidFill>
                  <a:srgbClr val="FFFFFF"/>
                </a:solidFill>
              </a:rPr>
              <a:t>Wakker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June 18</a:t>
            </a:r>
            <a:r>
              <a:rPr lang="en" sz="1350" dirty="0">
                <a:solidFill>
                  <a:srgbClr val="FFFFFF"/>
                </a:solidFill>
              </a:rPr>
              <a:t>, 201</a:t>
            </a:r>
            <a:r>
              <a:rPr lang="en-US" sz="1350" dirty="0">
                <a:solidFill>
                  <a:srgbClr val="FFFFFF"/>
                </a:solidFill>
              </a:rPr>
              <a:t>8</a:t>
            </a:r>
            <a:endParaRPr lang="en" sz="1350" dirty="0">
              <a:solidFill>
                <a:srgbClr val="FFFFFF"/>
              </a:solidFill>
            </a:endParaRPr>
          </a:p>
          <a:p>
            <a:pPr algn="r"/>
            <a:endParaRPr sz="2100" dirty="0"/>
          </a:p>
        </p:txBody>
      </p:sp>
      <p:sp>
        <p:nvSpPr>
          <p:cNvPr id="25" name="Shape 25"/>
          <p:cNvSpPr txBox="1"/>
          <p:nvPr/>
        </p:nvSpPr>
        <p:spPr>
          <a:xfrm>
            <a:off x="5067542" y="6089371"/>
            <a:ext cx="3314699" cy="20560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" sz="825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825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825" dirty="0">
                <a:solidFill>
                  <a:srgbClr val="FFFFFF"/>
                </a:solidFill>
              </a:rPr>
              <a:t>/</a:t>
            </a:r>
            <a:r>
              <a:rPr lang="en" sz="825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825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78583" y="1429435"/>
            <a:ext cx="4639412" cy="323165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1500" i="1" dirty="0">
                <a:solidFill>
                  <a:schemeClr val="bg1"/>
                </a:solidFill>
              </a:rPr>
              <a:t>Tracing the </a:t>
            </a:r>
            <a:r>
              <a:rPr lang="en-US" sz="1500" i="1" dirty="0" err="1">
                <a:solidFill>
                  <a:schemeClr val="bg1"/>
                </a:solidFill>
              </a:rPr>
              <a:t>Circumgalactic</a:t>
            </a:r>
            <a:r>
              <a:rPr lang="en-US" sz="1500" i="1" dirty="0">
                <a:solidFill>
                  <a:schemeClr val="bg1"/>
                </a:solidFill>
              </a:rPr>
              <a:t> Medium in Lyα</a:t>
            </a:r>
            <a:r>
              <a:rPr lang="en" sz="1500" i="1" dirty="0">
                <a:solidFill>
                  <a:schemeClr val="bg1"/>
                </a:solidFill>
              </a:rPr>
              <a:t> with C</a:t>
            </a:r>
            <a:r>
              <a:rPr lang="en-US" sz="1500" i="1" dirty="0">
                <a:solidFill>
                  <a:schemeClr val="bg1"/>
                </a:solidFill>
              </a:rPr>
              <a:t>OS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6" y="2014719"/>
            <a:ext cx="4914900" cy="3803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914650"/>
            <a:ext cx="3209925" cy="18383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3810496" y="3002756"/>
            <a:ext cx="2190254" cy="7429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724276" y="3833812"/>
            <a:ext cx="2276474" cy="85248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0544" y="5622287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571498" y="1480499"/>
            <a:ext cx="8003894" cy="9880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Connecting with galaxies </a:t>
            </a:r>
            <a:r>
              <a:rPr lang="mr-IN" sz="2100" b="1" dirty="0"/>
              <a:t>–</a:t>
            </a:r>
            <a:r>
              <a:rPr lang="en-US" sz="2100" b="1" dirty="0"/>
              <a:t> using our galaxy catalog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dirty="0"/>
              <a:t> </a:t>
            </a:r>
            <a:r>
              <a:rPr lang="en-US" dirty="0"/>
              <a:t>Which one?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66414" y="913307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7" y="1543051"/>
            <a:ext cx="8003894" cy="519752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Define an objective “likelihood” parameter</a:t>
            </a: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940879" y="948467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8700" y="2140984"/>
            <a:ext cx="612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9" y="2626993"/>
            <a:ext cx="4419466" cy="620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700" y="3526557"/>
            <a:ext cx="6129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= impact parameter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        = viral radius of the galaxy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38" y="4636227"/>
            <a:ext cx="6477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48" y="4055743"/>
            <a:ext cx="360045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082" y="3582609"/>
            <a:ext cx="209550" cy="276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09605" y="5715001"/>
            <a:ext cx="148630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See 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8" y="1485900"/>
            <a:ext cx="8003894" cy="88076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Applying the likelihood method</a:t>
            </a:r>
            <a:endParaRPr lang="en-US" sz="15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5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500" dirty="0"/>
              <a:t>Set criteria for ”association”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6" y="2014719"/>
            <a:ext cx="4914900" cy="3803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914650"/>
            <a:ext cx="3209925" cy="18383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3810496" y="3002756"/>
            <a:ext cx="2190254" cy="7429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724276" y="3833812"/>
            <a:ext cx="2276474" cy="85248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70" y="3009686"/>
            <a:ext cx="139423" cy="162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29000"/>
            <a:ext cx="139423" cy="162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8269" y="3394913"/>
            <a:ext cx="5629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= </a:t>
            </a:r>
            <a:r>
              <a:rPr lang="nb-NO" sz="1050" dirty="0"/>
              <a:t>0.16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5316874" y="2975600"/>
            <a:ext cx="7889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050"/>
              <a:t>= 0.00027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7140544" y="5622287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79" y="948467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reduced, identified AND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8194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259556" lvl="1" algn="l"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E1F268-A7C6-594C-9A79-4D0617D1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15" y="1600200"/>
            <a:ext cx="5361111" cy="40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2D2284-C910-F34F-AED4-587EF6D9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53" y="1600199"/>
            <a:ext cx="5356673" cy="407232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7A8E1C-336D-AA4A-B31A-7E27440FDFAC}"/>
              </a:ext>
            </a:extLst>
          </p:cNvPr>
          <p:cNvSpPr txBox="1">
            <a:spLocks/>
          </p:cNvSpPr>
          <p:nvPr/>
        </p:nvSpPr>
        <p:spPr>
          <a:xfrm>
            <a:off x="252275" y="23622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999999"/>
                </a:solidFill>
              </a:rPr>
              <a:t>417 isolated (&gt;500 kpc)</a:t>
            </a:r>
          </a:p>
        </p:txBody>
      </p:sp>
    </p:spTree>
    <p:extLst>
      <p:ext uri="{BB962C8B-B14F-4D97-AF65-F5344CB8AC3E}">
        <p14:creationId xmlns:p14="http://schemas.microsoft.com/office/powerpoint/2010/main" val="98073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E6768-A179-4D40-89D7-74698FF7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53" y="1600200"/>
            <a:ext cx="5356674" cy="407232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C13B5DA-105D-974F-B9EA-0E22D826223B}"/>
              </a:ext>
            </a:extLst>
          </p:cNvPr>
          <p:cNvSpPr txBox="1">
            <a:spLocks/>
          </p:cNvSpPr>
          <p:nvPr/>
        </p:nvSpPr>
        <p:spPr>
          <a:xfrm>
            <a:off x="252275" y="2362201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999999"/>
                </a:solidFill>
              </a:rPr>
              <a:t>417 isolated (&gt;500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B8924A"/>
                </a:solidFill>
              </a:rPr>
              <a:t>224 isolated (but within 500 kpc)</a:t>
            </a:r>
          </a:p>
        </p:txBody>
      </p:sp>
    </p:spTree>
    <p:extLst>
      <p:ext uri="{BB962C8B-B14F-4D97-AF65-F5344CB8AC3E}">
        <p14:creationId xmlns:p14="http://schemas.microsoft.com/office/powerpoint/2010/main" val="241639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43B02-9F72-C046-8F9E-ED0F44AE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53" y="1600200"/>
            <a:ext cx="5356308" cy="4072047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5DDE0E0-5D85-6D45-923C-9DEFD8F42A1D}"/>
              </a:ext>
            </a:extLst>
          </p:cNvPr>
          <p:cNvSpPr txBox="1">
            <a:spLocks/>
          </p:cNvSpPr>
          <p:nvPr/>
        </p:nvSpPr>
        <p:spPr>
          <a:xfrm>
            <a:off x="252275" y="2362201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999999"/>
                </a:solidFill>
              </a:rPr>
              <a:t>417 isolated (&gt;500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B8924A"/>
                </a:solidFill>
              </a:rPr>
              <a:t>224 isolated (but within 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4AB192"/>
                </a:solidFill>
              </a:rPr>
              <a:t>51 associated with 1 isolated galaxy</a:t>
            </a:r>
          </a:p>
        </p:txBody>
      </p:sp>
    </p:spTree>
    <p:extLst>
      <p:ext uri="{BB962C8B-B14F-4D97-AF65-F5344CB8AC3E}">
        <p14:creationId xmlns:p14="http://schemas.microsoft.com/office/powerpoint/2010/main" val="189199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7C7EC-2C9D-7243-B009-344F5695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53" y="1595978"/>
            <a:ext cx="5362227" cy="4076547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7A7D72-6E54-1A43-B928-97640A288B47}"/>
              </a:ext>
            </a:extLst>
          </p:cNvPr>
          <p:cNvSpPr txBox="1">
            <a:spLocks/>
          </p:cNvSpPr>
          <p:nvPr/>
        </p:nvSpPr>
        <p:spPr>
          <a:xfrm>
            <a:off x="252275" y="2362201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999999"/>
                </a:solidFill>
              </a:rPr>
              <a:t>417 isolated (&gt;500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B8924A"/>
                </a:solidFill>
              </a:rPr>
              <a:t>224 isolated (but within 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4AB192"/>
                </a:solidFill>
              </a:rPr>
              <a:t>51 associated with 1 isolated galaxy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E17F35"/>
                </a:solidFill>
              </a:rPr>
              <a:t>141 associated with 1 galaxy, others around</a:t>
            </a: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9537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362201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999999"/>
                </a:solidFill>
              </a:rPr>
              <a:t>417 isolated (&gt;500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B8924A"/>
                </a:solidFill>
              </a:rPr>
              <a:t>224 isolated (but within 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4AB192"/>
                </a:solidFill>
              </a:rPr>
              <a:t>51 associated with 1 isolated galaxy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8472B-CD55-3445-96EE-4FAFBC3CA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01" y="1600199"/>
            <a:ext cx="5356674" cy="40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8472B-CD55-3445-96EE-4FAFBC3CA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01" y="1600199"/>
            <a:ext cx="5356674" cy="40723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A56CE8-D2E7-7343-83B8-FF6E3ACEB49B}"/>
              </a:ext>
            </a:extLst>
          </p:cNvPr>
          <p:cNvCxnSpPr>
            <a:cxnSpLocks/>
          </p:cNvCxnSpPr>
          <p:nvPr/>
        </p:nvCxnSpPr>
        <p:spPr>
          <a:xfrm>
            <a:off x="5098964" y="2387846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0ADE3A-46C4-8E4C-AB2C-1B06EE6CA64C}"/>
              </a:ext>
            </a:extLst>
          </p:cNvPr>
          <p:cNvSpPr txBox="1"/>
          <p:nvPr/>
        </p:nvSpPr>
        <p:spPr>
          <a:xfrm>
            <a:off x="3645053" y="1852942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C6B7D5A-FD30-AC47-A1FD-F0670869B750}"/>
              </a:ext>
            </a:extLst>
          </p:cNvPr>
          <p:cNvSpPr txBox="1">
            <a:spLocks/>
          </p:cNvSpPr>
          <p:nvPr/>
        </p:nvSpPr>
        <p:spPr>
          <a:xfrm>
            <a:off x="252275" y="2362201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999999"/>
                </a:solidFill>
              </a:rPr>
              <a:t>417 isolated (&gt;500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B8924A"/>
                </a:solidFill>
              </a:rPr>
              <a:t>224 isolated (but within 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4AB192"/>
                </a:solidFill>
              </a:rPr>
              <a:t>51 associated with 1 isolated galaxy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4866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52400" y="445355"/>
            <a:ext cx="885825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Gas + galaxies trace the same potential</a:t>
            </a:r>
            <a:endParaRPr lang="en" sz="345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1" y="1829810"/>
            <a:ext cx="5252729" cy="341787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312201" y="5299323"/>
            <a:ext cx="1514170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The </a:t>
            </a:r>
            <a:r>
              <a:rPr lang="en-US" sz="900" dirty="0" err="1">
                <a:solidFill>
                  <a:srgbClr val="FFFFFF"/>
                </a:solidFill>
              </a:rPr>
              <a:t>Millenium</a:t>
            </a:r>
            <a:r>
              <a:rPr lang="en-US" sz="900" dirty="0">
                <a:solidFill>
                  <a:srgbClr val="FFFFFF"/>
                </a:solidFill>
              </a:rPr>
              <a:t> Simulation</a:t>
            </a:r>
            <a:endParaRPr lang="en" sz="9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69240"/>
            <a:ext cx="4006295" cy="402449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32661" y="5593730"/>
            <a:ext cx="1159934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SDSS Collaboration</a:t>
            </a:r>
            <a:endParaRPr lang="en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343400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Associated absorbers are bimodally distributed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Absorbers near 2+ galaxies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6817" y="429029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B6E07D-E68C-7E40-9920-D77FAD1D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219200"/>
            <a:ext cx="4179277" cy="27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reduced, identified,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8194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417 isolated (&gt;500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224 isolated (but within 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51 associated with 1 isolated galaxy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A56CE8-D2E7-7343-83B8-FF6E3ACEB49B}"/>
              </a:ext>
            </a:extLst>
          </p:cNvPr>
          <p:cNvCxnSpPr>
            <a:cxnSpLocks/>
          </p:cNvCxnSpPr>
          <p:nvPr/>
        </p:nvCxnSpPr>
        <p:spPr>
          <a:xfrm>
            <a:off x="5098964" y="2387846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0ADE3A-46C4-8E4C-AB2C-1B06EE6CA64C}"/>
              </a:ext>
            </a:extLst>
          </p:cNvPr>
          <p:cNvSpPr txBox="1"/>
          <p:nvPr/>
        </p:nvSpPr>
        <p:spPr>
          <a:xfrm>
            <a:off x="3645053" y="1852942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</p:spTree>
    <p:extLst>
      <p:ext uri="{BB962C8B-B14F-4D97-AF65-F5344CB8AC3E}">
        <p14:creationId xmlns:p14="http://schemas.microsoft.com/office/powerpoint/2010/main" val="378877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120028"/>
            <a:ext cx="5314950" cy="4709273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Correlating Ly-alpha from COS spectra with nearby galaxies</a:t>
            </a:r>
          </a:p>
          <a:p>
            <a:pPr marL="604838" lvl="1" indent="-258366" algn="l">
              <a:buClrTx/>
              <a:buSzTx/>
            </a:pPr>
            <a:r>
              <a:rPr lang="en-US" dirty="0"/>
              <a:t>928</a:t>
            </a:r>
            <a:r>
              <a:rPr lang="en-US" sz="1500" dirty="0"/>
              <a:t> absorbers - using likelihood method to pair with the galaxy environment 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Denser environment leads to higher EW Ly-alpha</a:t>
            </a:r>
            <a:endParaRPr lang="en-US" sz="1500" dirty="0">
              <a:solidFill>
                <a:schemeClr val="bg1"/>
              </a:solidFill>
            </a:endParaRP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Bimodal distribution around major and minor axes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Galaxy halo kinematics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Ly-alpha co-rotation fraction anti-correlates with galaxy L* and relative distance 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Yes!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0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16A4F-5DBD-9D4B-8B2F-694B6E2BE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120027"/>
            <a:ext cx="3190864" cy="24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impact parameter: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04" y="2457450"/>
            <a:ext cx="4397326" cy="326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7" y="2457450"/>
            <a:ext cx="4414143" cy="3262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999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772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velocity separation: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29" y="2162111"/>
            <a:ext cx="5000625" cy="370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0830" y="567112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2100" y="3086100"/>
            <a:ext cx="12811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4B61FF"/>
                </a:solidFill>
              </a:rPr>
              <a:t>Lower than galaxy</a:t>
            </a:r>
          </a:p>
          <a:p>
            <a:r>
              <a:rPr lang="en-US" sz="1050" dirty="0">
                <a:solidFill>
                  <a:srgbClr val="4B61FF"/>
                </a:solidFill>
              </a:rPr>
              <a:t>systemic velocity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9609" y="3086100"/>
            <a:ext cx="13115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665E"/>
                </a:solidFill>
              </a:rPr>
              <a:t>Higher than galaxy</a:t>
            </a:r>
          </a:p>
          <a:p>
            <a:r>
              <a:rPr lang="en-US" sz="1050" dirty="0">
                <a:solidFill>
                  <a:srgbClr val="FF665E"/>
                </a:solidFill>
              </a:rPr>
              <a:t>systemic velocity</a:t>
            </a:r>
          </a:p>
        </p:txBody>
      </p:sp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593688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2494248"/>
            <a:ext cx="4252913" cy="3167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1" y="2700368"/>
            <a:ext cx="4783343" cy="2961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676" y="5465278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312" y="544894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3"/>
            <a:ext cx="5314950" cy="87679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Evidence of non-spherical halo?</a:t>
            </a:r>
          </a:p>
          <a:p>
            <a:pPr marL="604838" lvl="1" indent="-298847" algn="l">
              <a:buClrTx/>
              <a:buSzTx/>
            </a:pPr>
            <a:r>
              <a:rPr lang="en-US" sz="1500" dirty="0"/>
              <a:t>Covering fraction of Ly-alpha &lt;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4072" y="977848"/>
            <a:ext cx="579197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Inclination overabundance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  <p:sp>
        <p:nvSpPr>
          <p:cNvPr id="9" name="Oval 8"/>
          <p:cNvSpPr/>
          <p:nvPr/>
        </p:nvSpPr>
        <p:spPr>
          <a:xfrm>
            <a:off x="565671" y="2619486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/>
          <p:cNvSpPr/>
          <p:nvPr/>
        </p:nvSpPr>
        <p:spPr>
          <a:xfrm>
            <a:off x="669471" y="3636402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Cloud 16"/>
          <p:cNvSpPr/>
          <p:nvPr/>
        </p:nvSpPr>
        <p:spPr>
          <a:xfrm>
            <a:off x="1080021" y="320459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loud 17"/>
          <p:cNvSpPr/>
          <p:nvPr/>
        </p:nvSpPr>
        <p:spPr>
          <a:xfrm>
            <a:off x="1142999" y="383324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Cloud 18"/>
          <p:cNvSpPr/>
          <p:nvPr/>
        </p:nvSpPr>
        <p:spPr>
          <a:xfrm>
            <a:off x="681718" y="498994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loud 19"/>
          <p:cNvSpPr/>
          <p:nvPr/>
        </p:nvSpPr>
        <p:spPr>
          <a:xfrm>
            <a:off x="1000124" y="538123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Cloud 20"/>
          <p:cNvSpPr/>
          <p:nvPr/>
        </p:nvSpPr>
        <p:spPr>
          <a:xfrm>
            <a:off x="681718" y="430457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loud 21"/>
          <p:cNvSpPr/>
          <p:nvPr/>
        </p:nvSpPr>
        <p:spPr>
          <a:xfrm>
            <a:off x="1142999" y="470075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loud 22"/>
          <p:cNvSpPr/>
          <p:nvPr/>
        </p:nvSpPr>
        <p:spPr>
          <a:xfrm>
            <a:off x="857249" y="2817285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9216">
            <a:off x="3298176" y="2328476"/>
            <a:ext cx="1047750" cy="3228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3569264"/>
            <a:ext cx="50292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910" y="2367506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4794" y="2892934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Highly-inclined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4"/>
            <a:ext cx="5314950" cy="4148077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700+ COS spectra correlated with 130,000+ galaxies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Expect ~3000 Ly-alpha absorbers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~1000 absorber-galaxy pairs using likelihood method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Strong EW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bg1"/>
                </a:solidFill>
              </a:rPr>
              <a:t>ΔV correlation</a:t>
            </a: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Model sightline velocity structure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It seems like it might!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7294" y="977848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71501" y="1485900"/>
            <a:ext cx="8003894" cy="75423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342900" indent="-342900" algn="l">
              <a:buClrTx/>
              <a:buSzTx/>
            </a:pPr>
            <a:r>
              <a:rPr lang="en-US" sz="1500" dirty="0"/>
              <a:t>Is there a halo </a:t>
            </a:r>
            <a:r>
              <a:rPr lang="mr-IN" sz="1500" dirty="0"/>
              <a:t>–</a:t>
            </a:r>
            <a:r>
              <a:rPr lang="en-US" sz="1500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93502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485900"/>
            <a:ext cx="8003894" cy="754234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H-alpha rotation curves from SALT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261243"/>
            <a:ext cx="4776386" cy="3534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36" y="2264478"/>
            <a:ext cx="3829542" cy="3540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661" y="5633093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197512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57198" y="564718"/>
            <a:ext cx="82296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22468" y="1909377"/>
            <a:ext cx="7899062" cy="3687706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71475" indent="-342900" algn="l">
              <a:buFont typeface="Lucida Grande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Gas and galaxies should follow the same DM potential</a:t>
            </a:r>
          </a:p>
          <a:p>
            <a:pPr marL="28575" algn="l"/>
            <a:endParaRPr lang="en-US" sz="1800" dirty="0">
              <a:solidFill>
                <a:schemeClr val="lt1"/>
              </a:solidFill>
            </a:endParaRPr>
          </a:p>
          <a:p>
            <a:pPr marL="28575" algn="l"/>
            <a:endParaRPr lang="en-US" sz="18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371475" indent="-342900" algn="l">
              <a:buFont typeface="Lucida Grande"/>
              <a:buChar char="●"/>
            </a:pPr>
            <a:endParaRPr lang="en-US" sz="1800" dirty="0">
              <a:solidFill>
                <a:schemeClr val="lt1"/>
              </a:solidFill>
            </a:endParaRPr>
          </a:p>
          <a:p>
            <a:pPr marL="28575" algn="l"/>
            <a:endParaRPr lang="en-US" sz="18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Feedback kicks gas out of galaxies</a:t>
            </a:r>
            <a:endParaRPr lang="en-US" sz="1800" i="1" dirty="0">
              <a:solidFill>
                <a:srgbClr val="FFFFFF"/>
              </a:solidFill>
            </a:endParaRPr>
          </a:p>
          <a:p>
            <a:pPr lvl="0" algn="l"/>
            <a:endParaRPr lang="en-US" sz="1800" i="1" dirty="0">
              <a:solidFill>
                <a:srgbClr val="FFFFFF"/>
              </a:solidFill>
            </a:endParaRPr>
          </a:p>
          <a:p>
            <a:pPr lvl="0" algn="l"/>
            <a:endParaRPr lang="en-US" sz="1800" i="1" dirty="0">
              <a:solidFill>
                <a:srgbClr val="FFFFFF"/>
              </a:solidFill>
            </a:endParaRPr>
          </a:p>
          <a:p>
            <a:pPr marL="342900" indent="-314325" algn="l">
              <a:buClr>
                <a:srgbClr val="FFFFFF"/>
              </a:buClr>
              <a:buFont typeface="Arial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How do the properties of halo gas correlate with nearby galaxy properties?</a:t>
            </a:r>
            <a:endParaRPr lang="en-US" sz="1800" i="1" dirty="0">
              <a:solidFill>
                <a:schemeClr val="lt1"/>
              </a:solidFill>
            </a:endParaRPr>
          </a:p>
          <a:p>
            <a:pPr marL="28575" algn="l"/>
            <a:endParaRPr lang="en-US" dirty="0">
              <a:solidFill>
                <a:schemeClr val="lt1"/>
              </a:solidFill>
            </a:endParaRPr>
          </a:p>
          <a:p>
            <a:pPr marL="28575" algn="l"/>
            <a:endParaRPr lang="en" dirty="0">
              <a:solidFill>
                <a:schemeClr val="lt1"/>
              </a:solidFill>
            </a:endParaRPr>
          </a:p>
          <a:p>
            <a:pPr marL="342900" algn="l"/>
            <a:endParaRPr sz="1800" dirty="0">
              <a:solidFill>
                <a:srgbClr val="FFFFFF"/>
              </a:solidFill>
            </a:endParaRPr>
          </a:p>
          <a:p>
            <a:pPr marL="342900" indent="342900" algn="l"/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422155" y="3273895"/>
            <a:ext cx="299687" cy="451189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hape 60"/>
          <p:cNvSpPr/>
          <p:nvPr/>
        </p:nvSpPr>
        <p:spPr>
          <a:xfrm>
            <a:off x="596424" y="4676895"/>
            <a:ext cx="363314" cy="3954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498579"/>
            <a:ext cx="8003894" cy="787421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Create mock rotating halo based on rotation curve </a:t>
            </a:r>
            <a:r>
              <a:rPr lang="mr-IN" sz="1500" dirty="0"/>
              <a:t>–</a:t>
            </a:r>
            <a:r>
              <a:rPr lang="en-US" sz="1500" dirty="0"/>
              <a:t> project onto sightline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830" y="569939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5805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2091593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2200" y="3336751"/>
            <a:ext cx="3534942" cy="854080"/>
          </a:xfrm>
          <a:prstGeom prst="rect">
            <a:avLst/>
          </a:prstGeom>
          <a:solidFill>
            <a:schemeClr val="tx2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4950">
                <a:solidFill>
                  <a:srgbClr val="C00000"/>
                </a:solidFill>
              </a:rPr>
              <a:t>Preliminary!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978197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5" y="1314450"/>
            <a:ext cx="8003894" cy="1257300"/>
          </a:xfrm>
        </p:spPr>
        <p:txBody>
          <a:bodyPr/>
          <a:lstStyle/>
          <a:p>
            <a:pPr marL="346472" indent="-339329"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inclination, PA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446866" y="914400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>
                <a:solidFill>
                  <a:schemeClr val="bg1"/>
                </a:solidFill>
              </a:rPr>
              <a:t>New Nearby Galaxy Catalog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2" y="2356356"/>
            <a:ext cx="70866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0141" y="5680366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1557" y="5143500"/>
            <a:ext cx="2569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Magnitude </a:t>
            </a:r>
            <a:r>
              <a:rPr lang="mr-IN" sz="1350" dirty="0"/>
              <a:t>–</a:t>
            </a:r>
            <a:r>
              <a:rPr lang="en-US" sz="1350" dirty="0"/>
              <a:t> Diameter Relation</a:t>
            </a:r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050" y="474789"/>
            <a:ext cx="83439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Probing the CGM with QSO absorption</a:t>
            </a:r>
            <a:endParaRPr lang="en" sz="345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628901" y="1631213"/>
            <a:ext cx="5932946" cy="416986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738029" y="5758209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6474849" y="3187581"/>
            <a:ext cx="349249" cy="1312335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009079" y="3986868"/>
            <a:ext cx="14446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Impact parameter (</a:t>
            </a:r>
            <a:r>
              <a:rPr lang="en" sz="1050" i="1" dirty="0">
                <a:solidFill>
                  <a:srgbClr val="FFFF00"/>
                </a:solidFill>
              </a:rPr>
              <a:t>ρ</a:t>
            </a:r>
            <a:r>
              <a:rPr lang="en-US" sz="1050" i="1" dirty="0">
                <a:solidFill>
                  <a:srgbClr val="FFFF00"/>
                </a:solidFill>
              </a:rPr>
              <a:t>)</a:t>
            </a:r>
            <a:endParaRPr lang="en-US" sz="105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95289" y="2481592"/>
            <a:ext cx="659910" cy="183182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67744" y="3155141"/>
            <a:ext cx="3642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574" y="5342756"/>
            <a:ext cx="354330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714501"/>
            <a:ext cx="205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Diffuse halo gas -&gt; QSO absorption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Must rely on serendipitous QSO locations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Build a sample of single galaxy-QSO pairs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Impact parameter and ΔV give absorber position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8625" y="1600200"/>
            <a:ext cx="8286750" cy="4781550"/>
          </a:xfrm>
        </p:spPr>
        <p:txBody>
          <a:bodyPr/>
          <a:lstStyle/>
          <a:p>
            <a:pPr algn="l"/>
            <a:r>
              <a:rPr lang="en-US" sz="2100" dirty="0"/>
              <a:t> Use archival COS sightlines (~700 total)</a:t>
            </a:r>
          </a:p>
          <a:p>
            <a:pPr marL="685800" lvl="1" indent="-339329" algn="l"/>
            <a:r>
              <a:rPr lang="en-US" sz="1800" dirty="0"/>
              <a:t> Catalog Ly-alpha lines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100" dirty="0"/>
              <a:t> Correlate with galaxy environment</a:t>
            </a:r>
          </a:p>
          <a:p>
            <a:pPr marL="685800" lvl="1" indent="-339329" algn="l"/>
            <a:r>
              <a:rPr lang="en-US" sz="2100" dirty="0"/>
              <a:t> </a:t>
            </a:r>
            <a:r>
              <a:rPr lang="en-US" sz="1800" dirty="0"/>
              <a:t>Limit search to </a:t>
            </a:r>
            <a:r>
              <a:rPr lang="en-US" sz="1800" i="1" dirty="0" err="1"/>
              <a:t>cz</a:t>
            </a:r>
            <a:r>
              <a:rPr lang="en-US" sz="1800" i="1" dirty="0"/>
              <a:t> &lt; 10,000 km/s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100" dirty="0"/>
              <a:t> Ask:</a:t>
            </a:r>
          </a:p>
          <a:p>
            <a:pPr marL="685800" lvl="1" indent="-339329" algn="l"/>
            <a:r>
              <a:rPr lang="en-US" sz="1800" dirty="0"/>
              <a:t>1. Ly-alpha EW – vs –  galaxy proximity, size, orientation</a:t>
            </a:r>
          </a:p>
          <a:p>
            <a:pPr marL="685800" lvl="1" indent="-339329" algn="l"/>
            <a:endParaRPr lang="en-US" sz="1800" dirty="0"/>
          </a:p>
          <a:p>
            <a:pPr marL="685800" lvl="1" indent="-339329" algn="l"/>
            <a:r>
              <a:rPr lang="en-US" sz="1800" dirty="0"/>
              <a:t>2. Ly-alpha velocity – vs – galaxy rotation (co-rotation?)</a:t>
            </a:r>
          </a:p>
          <a:p>
            <a:pPr marL="685800" lvl="1" indent="-339329" algn="l"/>
            <a:endParaRPr lang="en-US" sz="1800" dirty="0"/>
          </a:p>
          <a:p>
            <a:pPr marL="346471" lvl="1" algn="l">
              <a:buNone/>
            </a:pPr>
            <a:endParaRPr lang="en-US" sz="2100" dirty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1657350" y="5334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chemeClr val="bg1"/>
                </a:solidFill>
              </a:rPr>
              <a:t>Science </a:t>
            </a:r>
            <a:r>
              <a:rPr lang="en" sz="3450" b="1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09" y="2356716"/>
            <a:ext cx="7288069" cy="36440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8" y="1428750"/>
            <a:ext cx="8003894" cy="10287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Gather existing galaxy data</a:t>
            </a:r>
          </a:p>
          <a:p>
            <a:pPr marL="606029" indent="-260747" algn="l">
              <a:buClrTx/>
              <a:buSzTx/>
            </a:pPr>
            <a:r>
              <a:rPr lang="en-US" sz="1500" dirty="0"/>
              <a:t>NED + IRSA</a:t>
            </a:r>
          </a:p>
          <a:p>
            <a:pPr marL="606029" indent="-260747" algn="l">
              <a:buClrTx/>
              <a:buSzTx/>
            </a:pPr>
            <a:r>
              <a:rPr lang="en-US" sz="1500" dirty="0"/>
              <a:t>130,000+ galaxies with </a:t>
            </a:r>
            <a:r>
              <a:rPr lang="en-US" sz="1500" i="1" dirty="0" err="1"/>
              <a:t>cz</a:t>
            </a:r>
            <a:r>
              <a:rPr lang="en-US" sz="1500" dirty="0"/>
              <a:t> &lt; 10,000 km/s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76108" y="914400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>
                <a:solidFill>
                  <a:schemeClr val="bg1"/>
                </a:solidFill>
              </a:rPr>
              <a:t>New </a:t>
            </a:r>
            <a:r>
              <a:rPr lang="en-US" sz="3450" b="1" dirty="0">
                <a:solidFill>
                  <a:schemeClr val="bg1"/>
                </a:solidFill>
              </a:rPr>
              <a:t>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550" y="5804543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5" y="1415544"/>
            <a:ext cx="8003894" cy="1041906"/>
          </a:xfrm>
        </p:spPr>
        <p:txBody>
          <a:bodyPr/>
          <a:lstStyle/>
          <a:p>
            <a:pPr marL="346472" indent="-339329" algn="l">
              <a:buClrTx/>
              <a:buSzTx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inclinations, PAs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representative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76107" y="914400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2" y="2356356"/>
            <a:ext cx="70866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0141" y="5680366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09" y="2356716"/>
            <a:ext cx="7288069" cy="3644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550" y="5804543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85395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8" y="1480498"/>
            <a:ext cx="8003894" cy="3834452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700+ G130M COS targets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500" dirty="0"/>
              <a:t>Reduce, identify and measure all lines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500" dirty="0"/>
              <a:t>Produce a catalog of fit parameters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2166414" y="911609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5257800" y="1543050"/>
            <a:ext cx="3730337" cy="4272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7043166" y="2831235"/>
            <a:ext cx="1789775" cy="2971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7698" y="5804543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8" y="1480498"/>
            <a:ext cx="8003894" cy="383445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100" b="1" dirty="0"/>
              <a:t>Concentrate on Ly-alpha</a:t>
            </a:r>
          </a:p>
          <a:p>
            <a:pPr marL="606029" lvl="1" indent="-260747" algn="l">
              <a:lnSpc>
                <a:spcPct val="150000"/>
              </a:lnSpc>
              <a:buClrTx/>
              <a:buSzTx/>
            </a:pPr>
            <a:r>
              <a:rPr lang="en-US" sz="1500" dirty="0"/>
              <a:t>Correlate with galaxy environment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5257800" y="1556635"/>
            <a:ext cx="3730337" cy="4272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7043166" y="2844820"/>
            <a:ext cx="1789775" cy="2971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8" y="2673372"/>
            <a:ext cx="4258049" cy="24385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829546" y="1873272"/>
            <a:ext cx="656855" cy="8001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29546" y="2759703"/>
            <a:ext cx="656855" cy="207993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29261" y="5804543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6414" y="913306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26877</TotalTime>
  <Words>1296</Words>
  <Application>Microsoft Macintosh PowerPoint</Application>
  <PresentationFormat>On-screen Show (4:3)</PresentationFormat>
  <Paragraphs>314</Paragraphs>
  <Slides>33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Courier New</vt:lpstr>
      <vt:lpstr>Lucida Grande</vt:lpstr>
      <vt:lpstr>Times</vt:lpstr>
      <vt:lpstr>Wingdings</vt:lpstr>
      <vt:lpstr>Custom Theme</vt:lpstr>
      <vt:lpstr>Does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747</cp:revision>
  <cp:lastPrinted>2018-01-08T21:12:59Z</cp:lastPrinted>
  <dcterms:modified xsi:type="dcterms:W3CDTF">2018-06-14T19:35:01Z</dcterms:modified>
</cp:coreProperties>
</file>